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42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9" r:id="rId11"/>
    <p:sldId id="267" r:id="rId12"/>
    <p:sldId id="271" r:id="rId13"/>
    <p:sldId id="268" r:id="rId14"/>
    <p:sldId id="270" r:id="rId15"/>
    <p:sldId id="272" r:id="rId16"/>
    <p:sldId id="273" r:id="rId17"/>
    <p:sldId id="274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3" autoAdjust="0"/>
    <p:restoredTop sz="94660"/>
  </p:normalViewPr>
  <p:slideViewPr>
    <p:cSldViewPr snapToGrid="0">
      <p:cViewPr varScale="1">
        <p:scale>
          <a:sx n="79" d="100"/>
          <a:sy n="79" d="100"/>
        </p:scale>
        <p:origin x="16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smtClean="0"/>
              <a:pPr/>
              <a:t>5/2/2019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34030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/>
              <a:pPr/>
              <a:t>5/2/2019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405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5/2/2019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7957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/>
              <a:pPr/>
              <a:t>5/2/2019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37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smtClean="0"/>
              <a:pPr/>
              <a:t>5/2/2019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3621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/>
              <a:pPr/>
              <a:t>5/2/2019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809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/>
              <a:pPr/>
              <a:t>5/2/2019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466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smtClean="0"/>
              <a:pPr/>
              <a:t>5/2/2019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289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smtClean="0"/>
              <a:pPr/>
              <a:t>5/2/2019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04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smtClean="0"/>
              <a:pPr/>
              <a:t>5/2/2019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5799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5/2/2019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59243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smtClean="0"/>
              <a:pPr/>
              <a:t>5/2/2019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24980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smtClean="0"/>
              <a:pPr/>
              <a:t>5/2/2019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91704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smtClean="0"/>
              <a:pPr/>
              <a:t>5/2/2019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8162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smtClean="0"/>
              <a:pPr/>
              <a:t>5/2/2019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424398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755" r:id="rId13"/>
    <p:sldLayoutId id="2147483756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97809" y="1132155"/>
            <a:ext cx="10572000" cy="2971051"/>
          </a:xfrm>
        </p:spPr>
        <p:txBody>
          <a:bodyPr/>
          <a:lstStyle/>
          <a:p>
            <a:r>
              <a:rPr lang="es-AR" dirty="0" smtClean="0"/>
              <a:t>Proyecto de Movilidad Urbana Sostenible</a:t>
            </a:r>
            <a:endParaRPr lang="es-AR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5681" y="5058156"/>
            <a:ext cx="5096256" cy="1592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087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smtClean="0"/>
              <a:t>¿Por qué?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99128" y="2222287"/>
            <a:ext cx="10422312" cy="3636511"/>
          </a:xfrm>
        </p:spPr>
        <p:txBody>
          <a:bodyPr/>
          <a:lstStyle/>
          <a:p>
            <a:pPr marL="0" indent="0" algn="ctr">
              <a:buNone/>
            </a:pPr>
            <a:r>
              <a:rPr lang="es-AR" sz="2000" dirty="0" smtClean="0">
                <a:solidFill>
                  <a:schemeClr val="bg2"/>
                </a:solidFill>
              </a:rPr>
              <a:t>Agenda Global</a:t>
            </a:r>
          </a:p>
          <a:p>
            <a:pPr marL="0" indent="0" algn="ctr">
              <a:buNone/>
            </a:pPr>
            <a:r>
              <a:rPr lang="es-AR" sz="2000" dirty="0" smtClean="0">
                <a:solidFill>
                  <a:schemeClr val="bg2"/>
                </a:solidFill>
              </a:rPr>
              <a:t>Urbanización Sostenible</a:t>
            </a:r>
          </a:p>
          <a:p>
            <a:pPr marL="0" indent="0" algn="ctr">
              <a:buNone/>
            </a:pPr>
            <a:endParaRPr lang="es-AR" sz="2000" dirty="0" smtClean="0">
              <a:solidFill>
                <a:schemeClr val="bg2"/>
              </a:solidFill>
            </a:endParaRPr>
          </a:p>
          <a:p>
            <a:pPr algn="just"/>
            <a:r>
              <a:rPr lang="es-AR" dirty="0">
                <a:solidFill>
                  <a:schemeClr val="bg2"/>
                </a:solidFill>
              </a:rPr>
              <a:t>ODS 3. Garantizar una vida sana y promover el bienestar para todos en todas las edades</a:t>
            </a:r>
            <a:r>
              <a:rPr lang="es-AR" dirty="0" smtClean="0">
                <a:solidFill>
                  <a:schemeClr val="bg2"/>
                </a:solidFill>
              </a:rPr>
              <a:t>.</a:t>
            </a:r>
          </a:p>
          <a:p>
            <a:pPr algn="just"/>
            <a:r>
              <a:rPr lang="es-AR" dirty="0" smtClean="0">
                <a:solidFill>
                  <a:schemeClr val="bg2"/>
                </a:solidFill>
              </a:rPr>
              <a:t>ODS </a:t>
            </a:r>
            <a:r>
              <a:rPr lang="es-AR" dirty="0">
                <a:solidFill>
                  <a:schemeClr val="bg2"/>
                </a:solidFill>
              </a:rPr>
              <a:t>11. Lograr que las ciudades y los asentamientos humanos sean inclusivos, seguros, </a:t>
            </a:r>
            <a:r>
              <a:rPr lang="es-AR" dirty="0" err="1">
                <a:solidFill>
                  <a:schemeClr val="bg2"/>
                </a:solidFill>
              </a:rPr>
              <a:t>resilientes</a:t>
            </a:r>
            <a:r>
              <a:rPr lang="es-AR" dirty="0">
                <a:solidFill>
                  <a:schemeClr val="bg2"/>
                </a:solidFill>
              </a:rPr>
              <a:t> y sostenibles.</a:t>
            </a:r>
          </a:p>
        </p:txBody>
      </p:sp>
      <p:cxnSp>
        <p:nvCxnSpPr>
          <p:cNvPr id="5" name="Conector recto 4"/>
          <p:cNvCxnSpPr/>
          <p:nvPr/>
        </p:nvCxnSpPr>
        <p:spPr>
          <a:xfrm>
            <a:off x="4620768" y="3279648"/>
            <a:ext cx="290169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9114" y="5961888"/>
            <a:ext cx="1770278" cy="553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991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rcador de contenid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128" y="2764972"/>
            <a:ext cx="3621024" cy="24454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524000" y="402336"/>
            <a:ext cx="2852928" cy="1825497"/>
          </a:xfrm>
        </p:spPr>
        <p:txBody>
          <a:bodyPr>
            <a:normAutofit/>
          </a:bodyPr>
          <a:lstStyle/>
          <a:p>
            <a:pPr algn="just"/>
            <a:r>
              <a:rPr lang="es-AR" sz="1800" b="1" dirty="0"/>
              <a:t>Medio de transporte principal en el paisaje de las ciudades, a nivel mundial.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5214374" y="1936876"/>
            <a:ext cx="579987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dirty="0" smtClean="0">
                <a:solidFill>
                  <a:schemeClr val="bg2"/>
                </a:solidFill>
              </a:rPr>
              <a:t>Bajo </a:t>
            </a:r>
            <a:r>
              <a:rPr lang="es-AR" dirty="0">
                <a:solidFill>
                  <a:schemeClr val="bg2"/>
                </a:solidFill>
              </a:rPr>
              <a:t>costo</a:t>
            </a:r>
            <a:r>
              <a:rPr lang="es-AR" dirty="0" smtClean="0">
                <a:solidFill>
                  <a:schemeClr val="bg2"/>
                </a:solidFill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AR" dirty="0" smtClean="0">
              <a:solidFill>
                <a:schemeClr val="bg2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dirty="0" smtClean="0">
                <a:solidFill>
                  <a:schemeClr val="bg2"/>
                </a:solidFill>
              </a:rPr>
              <a:t>Eficacia </a:t>
            </a:r>
            <a:r>
              <a:rPr lang="es-AR" dirty="0">
                <a:solidFill>
                  <a:schemeClr val="bg2"/>
                </a:solidFill>
              </a:rPr>
              <a:t>respecto del espacio. </a:t>
            </a:r>
            <a:endParaRPr lang="es-AR" dirty="0" smtClean="0">
              <a:solidFill>
                <a:schemeClr val="bg2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AR" dirty="0" smtClean="0">
              <a:solidFill>
                <a:schemeClr val="bg2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dirty="0" smtClean="0">
                <a:solidFill>
                  <a:schemeClr val="bg2"/>
                </a:solidFill>
              </a:rPr>
              <a:t>Menor </a:t>
            </a:r>
            <a:r>
              <a:rPr lang="es-AR" dirty="0">
                <a:solidFill>
                  <a:schemeClr val="bg2"/>
                </a:solidFill>
              </a:rPr>
              <a:t>impacto ambiental. </a:t>
            </a:r>
            <a:endParaRPr lang="es-AR" dirty="0" smtClean="0">
              <a:solidFill>
                <a:schemeClr val="bg2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AR" dirty="0" smtClean="0">
              <a:solidFill>
                <a:schemeClr val="bg2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AR" dirty="0" smtClean="0">
                <a:solidFill>
                  <a:schemeClr val="bg2"/>
                </a:solidFill>
              </a:rPr>
              <a:t>Las </a:t>
            </a:r>
            <a:r>
              <a:rPr lang="es-AR" dirty="0" err="1">
                <a:solidFill>
                  <a:schemeClr val="bg2"/>
                </a:solidFill>
              </a:rPr>
              <a:t>Bicisendas</a:t>
            </a:r>
            <a:r>
              <a:rPr lang="es-AR" dirty="0">
                <a:solidFill>
                  <a:schemeClr val="bg2"/>
                </a:solidFill>
              </a:rPr>
              <a:t> conectan la ciudad, reducen la cantidad de vehículos que concurren al centro y mejora la seguridad vial.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9114" y="5961888"/>
            <a:ext cx="1770278" cy="553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926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smtClean="0"/>
              <a:t>¿Cómo?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597408" y="2222287"/>
            <a:ext cx="5407177" cy="3638763"/>
          </a:xfrm>
        </p:spPr>
        <p:txBody>
          <a:bodyPr/>
          <a:lstStyle/>
          <a:p>
            <a:pPr marL="0" indent="0" algn="just">
              <a:buNone/>
            </a:pPr>
            <a:r>
              <a:rPr lang="es-AR" sz="2000" dirty="0" smtClean="0">
                <a:solidFill>
                  <a:schemeClr val="bg2"/>
                </a:solidFill>
              </a:rPr>
              <a:t>Firma </a:t>
            </a:r>
            <a:r>
              <a:rPr lang="es-AR" sz="2000" dirty="0">
                <a:solidFill>
                  <a:schemeClr val="bg2"/>
                </a:solidFill>
              </a:rPr>
              <a:t>de convenio entre la Secretaría de Planificación Territorial y Coordinación de Obra Pública de la Nación y el Municipio de </a:t>
            </a:r>
            <a:r>
              <a:rPr lang="es-AR" sz="2000" dirty="0" smtClean="0">
                <a:solidFill>
                  <a:schemeClr val="bg2"/>
                </a:solidFill>
              </a:rPr>
              <a:t>Venado.</a:t>
            </a:r>
          </a:p>
          <a:p>
            <a:pPr marL="0" indent="0" algn="r">
              <a:buNone/>
            </a:pPr>
            <a:endParaRPr lang="es-AR" sz="1600" dirty="0" smtClean="0">
              <a:solidFill>
                <a:schemeClr val="bg2"/>
              </a:solidFill>
            </a:endParaRPr>
          </a:p>
          <a:p>
            <a:pPr marL="0" indent="0" algn="r">
              <a:buNone/>
            </a:pPr>
            <a:r>
              <a:rPr lang="es-AR" sz="1600" dirty="0" smtClean="0">
                <a:solidFill>
                  <a:schemeClr val="bg2"/>
                </a:solidFill>
              </a:rPr>
              <a:t>Septiembre de 2018 </a:t>
            </a:r>
            <a:endParaRPr lang="es-AR" sz="1600" dirty="0">
              <a:solidFill>
                <a:schemeClr val="bg2"/>
              </a:solidFill>
            </a:endParaRPr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8075" y="2312379"/>
            <a:ext cx="5194300" cy="34587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9114" y="5961888"/>
            <a:ext cx="1770278" cy="553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850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10000" y="5239512"/>
            <a:ext cx="10561418" cy="566738"/>
          </a:xfrm>
        </p:spPr>
        <p:txBody>
          <a:bodyPr>
            <a:normAutofit fontScale="90000"/>
          </a:bodyPr>
          <a:lstStyle/>
          <a:p>
            <a:pPr algn="just"/>
            <a:r>
              <a:rPr lang="es-AR" sz="2000" dirty="0">
                <a:solidFill>
                  <a:schemeClr val="bg2"/>
                </a:solidFill>
              </a:rPr>
              <a:t>Apoyo técnico y administrativo para elaborar un Plan de Movilidad Urbana que permita trazar una red de </a:t>
            </a:r>
            <a:r>
              <a:rPr lang="es-AR" sz="2000" dirty="0" err="1">
                <a:solidFill>
                  <a:schemeClr val="bg2"/>
                </a:solidFill>
              </a:rPr>
              <a:t>ciclovías</a:t>
            </a:r>
            <a:r>
              <a:rPr lang="es-AR" sz="2000" dirty="0">
                <a:solidFill>
                  <a:schemeClr val="bg2"/>
                </a:solidFill>
              </a:rPr>
              <a:t>, de circulación y accesibilidad.</a:t>
            </a:r>
          </a:p>
        </p:txBody>
      </p:sp>
      <p:sp>
        <p:nvSpPr>
          <p:cNvPr id="7" name="Marcador de posición de imagen 6"/>
          <p:cNvSpPr>
            <a:spLocks noGrp="1"/>
          </p:cNvSpPr>
          <p:nvPr>
            <p:ph type="pic" sz="quarter" idx="13"/>
          </p:nvPr>
        </p:nvSpPr>
        <p:spPr/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3958" y="274735"/>
            <a:ext cx="5913501" cy="39376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9114" y="5961888"/>
            <a:ext cx="1770278" cy="553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786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Elaboración del Proyecto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587153" y="404496"/>
            <a:ext cx="6495119" cy="5414963"/>
          </a:xfrm>
        </p:spPr>
        <p:txBody>
          <a:bodyPr/>
          <a:lstStyle/>
          <a:p>
            <a:pPr algn="just"/>
            <a:r>
              <a:rPr lang="es-AR" dirty="0">
                <a:solidFill>
                  <a:schemeClr val="bg2"/>
                </a:solidFill>
              </a:rPr>
              <a:t>Intercambio de información con el área técnica de la Dirección Nacional de </a:t>
            </a:r>
            <a:r>
              <a:rPr lang="es-AR" dirty="0" err="1">
                <a:solidFill>
                  <a:schemeClr val="bg2"/>
                </a:solidFill>
              </a:rPr>
              <a:t>Preinversión</a:t>
            </a:r>
            <a:r>
              <a:rPr lang="es-AR" dirty="0">
                <a:solidFill>
                  <a:schemeClr val="bg2"/>
                </a:solidFill>
              </a:rPr>
              <a:t>: recorridos de TUP, encuestas, calles y estacionamiento</a:t>
            </a:r>
            <a:r>
              <a:rPr lang="es-AR" dirty="0" smtClean="0">
                <a:solidFill>
                  <a:schemeClr val="bg2"/>
                </a:solidFill>
              </a:rPr>
              <a:t>.</a:t>
            </a:r>
          </a:p>
          <a:p>
            <a:pPr marL="0" indent="0" algn="just">
              <a:buNone/>
            </a:pPr>
            <a:endParaRPr lang="es-AR" dirty="0" smtClean="0">
              <a:solidFill>
                <a:schemeClr val="bg2"/>
              </a:solidFill>
            </a:endParaRPr>
          </a:p>
          <a:p>
            <a:pPr algn="just"/>
            <a:r>
              <a:rPr lang="es-AR" dirty="0" smtClean="0">
                <a:solidFill>
                  <a:schemeClr val="bg2"/>
                </a:solidFill>
              </a:rPr>
              <a:t>Visita </a:t>
            </a:r>
            <a:r>
              <a:rPr lang="es-AR" dirty="0">
                <a:solidFill>
                  <a:schemeClr val="bg2"/>
                </a:solidFill>
              </a:rPr>
              <a:t>del Director Nacional de </a:t>
            </a:r>
            <a:r>
              <a:rPr lang="es-AR" dirty="0" err="1">
                <a:solidFill>
                  <a:schemeClr val="bg2"/>
                </a:solidFill>
              </a:rPr>
              <a:t>Preinversión</a:t>
            </a:r>
            <a:r>
              <a:rPr lang="es-AR" dirty="0">
                <a:solidFill>
                  <a:schemeClr val="bg2"/>
                </a:solidFill>
              </a:rPr>
              <a:t> (DNPRI), Arq. Carlos Silva (Noviembre de 2018).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990728" y="7369186"/>
            <a:ext cx="1083443" cy="1589277"/>
          </a:xfrm>
        </p:spPr>
        <p:txBody>
          <a:bodyPr/>
          <a:lstStyle/>
          <a:p>
            <a:endParaRPr lang="es-AR" dirty="0"/>
          </a:p>
        </p:txBody>
      </p:sp>
      <p:pic>
        <p:nvPicPr>
          <p:cNvPr id="1026" name="Picture 2" descr="http://venado.gob.ar/wp-content/uploads/2018/11/MOVILIDAD-intendencia-2_resiz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167" y="2391472"/>
            <a:ext cx="4993105" cy="33189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9114" y="5961888"/>
            <a:ext cx="1770278" cy="553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354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s-AR" dirty="0"/>
              <a:t>Estudio de Plan de Movilidad Urbana Sostenible</a:t>
            </a:r>
          </a:p>
        </p:txBody>
      </p:sp>
      <p:pic>
        <p:nvPicPr>
          <p:cNvPr id="6" name="Marcador de conteni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2755" y="2222500"/>
            <a:ext cx="2606490" cy="3636963"/>
          </a:xfr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9114" y="5961888"/>
            <a:ext cx="1770278" cy="553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427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smtClean="0"/>
              <a:t>¿Qué contempla el Proyecto?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AR" dirty="0">
                <a:solidFill>
                  <a:schemeClr val="bg2"/>
                </a:solidFill>
              </a:rPr>
              <a:t>Aspectos técnicos del diseño de las </a:t>
            </a:r>
            <a:r>
              <a:rPr lang="es-AR" dirty="0" err="1">
                <a:solidFill>
                  <a:schemeClr val="bg2"/>
                </a:solidFill>
              </a:rPr>
              <a:t>ciclovías</a:t>
            </a:r>
            <a:r>
              <a:rPr lang="es-AR" dirty="0" smtClean="0">
                <a:solidFill>
                  <a:schemeClr val="bg2"/>
                </a:solidFill>
              </a:rPr>
              <a:t>.</a:t>
            </a:r>
          </a:p>
          <a:p>
            <a:pPr algn="just"/>
            <a:r>
              <a:rPr lang="es-AR" dirty="0" smtClean="0">
                <a:solidFill>
                  <a:schemeClr val="bg2"/>
                </a:solidFill>
              </a:rPr>
              <a:t>Parámetros </a:t>
            </a:r>
            <a:r>
              <a:rPr lang="es-AR" dirty="0">
                <a:solidFill>
                  <a:schemeClr val="bg2"/>
                </a:solidFill>
              </a:rPr>
              <a:t>para el desarrollo de los equipamientos complementarios (semaforización, señalización y estacionamiento).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9114" y="5961888"/>
            <a:ext cx="1770278" cy="553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501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smtClean="0"/>
              <a:t>Justificación del Proyecto</a:t>
            </a: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807858" y="2969543"/>
            <a:ext cx="7321256" cy="1725710"/>
          </a:xfrm>
        </p:spPr>
        <p:txBody>
          <a:bodyPr>
            <a:noAutofit/>
          </a:bodyPr>
          <a:lstStyle/>
          <a:p>
            <a:endParaRPr lang="es-AR" sz="3000" dirty="0" smtClean="0">
              <a:solidFill>
                <a:schemeClr val="bg2"/>
              </a:solidFill>
            </a:endParaRPr>
          </a:p>
          <a:p>
            <a:r>
              <a:rPr lang="es-AR" sz="3000" dirty="0" smtClean="0">
                <a:solidFill>
                  <a:schemeClr val="bg2"/>
                </a:solidFill>
              </a:rPr>
              <a:t>84.000 </a:t>
            </a:r>
            <a:r>
              <a:rPr lang="es-AR" sz="3000" dirty="0">
                <a:solidFill>
                  <a:schemeClr val="bg2"/>
                </a:solidFill>
              </a:rPr>
              <a:t>vehículos motorizados </a:t>
            </a:r>
            <a:r>
              <a:rPr lang="es-AR" sz="3000" dirty="0" smtClean="0">
                <a:solidFill>
                  <a:schemeClr val="bg2"/>
                </a:solidFill>
              </a:rPr>
              <a:t>patentados</a:t>
            </a:r>
          </a:p>
          <a:p>
            <a:r>
              <a:rPr lang="es-AR" sz="3000" dirty="0" smtClean="0">
                <a:solidFill>
                  <a:schemeClr val="bg2"/>
                </a:solidFill>
              </a:rPr>
              <a:t>22.000 </a:t>
            </a:r>
            <a:r>
              <a:rPr lang="es-AR" sz="3000" dirty="0">
                <a:solidFill>
                  <a:schemeClr val="bg2"/>
                </a:solidFill>
              </a:rPr>
              <a:t>corresponden a Motos y </a:t>
            </a:r>
            <a:r>
              <a:rPr lang="es-AR" sz="3000" dirty="0" smtClean="0">
                <a:solidFill>
                  <a:schemeClr val="bg2"/>
                </a:solidFill>
              </a:rPr>
              <a:t>Ciclomotores</a:t>
            </a:r>
          </a:p>
          <a:p>
            <a:r>
              <a:rPr lang="es-AR" sz="3000" dirty="0" smtClean="0">
                <a:solidFill>
                  <a:schemeClr val="bg2"/>
                </a:solidFill>
              </a:rPr>
              <a:t>146.000 </a:t>
            </a:r>
            <a:r>
              <a:rPr lang="es-AR" sz="3000" dirty="0">
                <a:solidFill>
                  <a:schemeClr val="bg2"/>
                </a:solidFill>
              </a:rPr>
              <a:t>viajes por día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9114" y="5961888"/>
            <a:ext cx="1770278" cy="553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703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1023" y="852407"/>
            <a:ext cx="5709116" cy="4960913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9114" y="5961888"/>
            <a:ext cx="1770278" cy="553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53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7328" y="289051"/>
            <a:ext cx="4362259" cy="5675314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9114" y="5974080"/>
            <a:ext cx="1770278" cy="553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509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9114" y="5961888"/>
            <a:ext cx="1770278" cy="55321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4716" y="209740"/>
            <a:ext cx="3733800" cy="543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564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1658" y="320040"/>
            <a:ext cx="3924300" cy="54864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9114" y="5961888"/>
            <a:ext cx="1770278" cy="553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181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1462" y="111252"/>
            <a:ext cx="4029075" cy="617220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9114" y="5961888"/>
            <a:ext cx="1770278" cy="553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620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7942" y="196786"/>
            <a:ext cx="4000500" cy="578167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9114" y="5961888"/>
            <a:ext cx="1770278" cy="553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518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1950" y="176593"/>
            <a:ext cx="3848100" cy="572452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9114" y="5961888"/>
            <a:ext cx="1770278" cy="553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999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2953" y="2072640"/>
            <a:ext cx="6281317" cy="1962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952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table">
  <a:themeElements>
    <a:clrScheme name="Ci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9ECD33"/>
      </a:accent1>
      <a:accent2>
        <a:srgbClr val="E19933"/>
      </a:accent2>
      <a:accent3>
        <a:srgbClr val="DC5D3D"/>
      </a:accent3>
      <a:accent4>
        <a:srgbClr val="A967CB"/>
      </a:accent4>
      <a:accent5>
        <a:srgbClr val="5EA5DD"/>
      </a:accent5>
      <a:accent6>
        <a:srgbClr val="44BEA9"/>
      </a:accent6>
      <a:hlink>
        <a:srgbClr val="8F8F8F"/>
      </a:hlink>
      <a:folHlink>
        <a:srgbClr val="A5A5A5"/>
      </a:folHlink>
    </a:clrScheme>
    <a:fontScheme name="Ci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Ci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98D1675B-7325-48AD-994B-0DEF3379A98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TM03457503[[fn=Citable]]</Template>
  <TotalTime>81</TotalTime>
  <Words>250</Words>
  <Application>Microsoft Office PowerPoint</Application>
  <PresentationFormat>Panorámica</PresentationFormat>
  <Paragraphs>33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1" baseType="lpstr">
      <vt:lpstr>Arial</vt:lpstr>
      <vt:lpstr>Century Gothic</vt:lpstr>
      <vt:lpstr>Wingdings 2</vt:lpstr>
      <vt:lpstr>Citable</vt:lpstr>
      <vt:lpstr>Proyecto de Movilidad Urbana Sostenible</vt:lpstr>
      <vt:lpstr>¿Por qué?</vt:lpstr>
      <vt:lpstr>Presentación de PowerPoint</vt:lpstr>
      <vt:lpstr>¿Cómo?</vt:lpstr>
      <vt:lpstr>Apoyo técnico y administrativo para elaborar un Plan de Movilidad Urbana que permita trazar una red de ciclovías, de circulación y accesibilidad.</vt:lpstr>
      <vt:lpstr>Elaboración del Proyecto</vt:lpstr>
      <vt:lpstr>Estudio de Plan de Movilidad Urbana Sostenible</vt:lpstr>
      <vt:lpstr>¿Qué contempla el Proyecto?</vt:lpstr>
      <vt:lpstr>Justificación del Proyecto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Proyecto de Movilidad Urbana Sostenible</dc:title>
  <dc:creator>Carina</dc:creator>
  <cp:lastModifiedBy>Carina</cp:lastModifiedBy>
  <cp:revision>8</cp:revision>
  <dcterms:created xsi:type="dcterms:W3CDTF">2019-05-03T02:06:19Z</dcterms:created>
  <dcterms:modified xsi:type="dcterms:W3CDTF">2019-05-03T03:28:00Z</dcterms:modified>
</cp:coreProperties>
</file>